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90DF94C-0586-4B55-B2C9-834C5706C9B3}" type="datetimeFigureOut">
              <a:rPr lang="en-US" smtClean="0"/>
              <a:t>2/27/2012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7CEAACF-963A-4948-AAE3-1548B8654017}"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0DF94C-0586-4B55-B2C9-834C5706C9B3}" type="datetimeFigureOut">
              <a:rPr lang="en-US" smtClean="0"/>
              <a:t>2/27/2012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CEAACF-963A-4948-AAE3-1548B865401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67CEAACF-963A-4948-AAE3-1548B8654017}"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0DF94C-0586-4B55-B2C9-834C5706C9B3}" type="datetimeFigureOut">
              <a:rPr lang="en-US" smtClean="0"/>
              <a:t>2/27/2012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90DF94C-0586-4B55-B2C9-834C5706C9B3}" type="datetimeFigureOut">
              <a:rPr lang="en-US" smtClean="0"/>
              <a:t>2/27/2012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67CEAACF-963A-4948-AAE3-1548B8654017}"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590DF94C-0586-4B55-B2C9-834C5706C9B3}" type="datetimeFigureOut">
              <a:rPr lang="en-US" smtClean="0"/>
              <a:t>2/27/2012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7CEAACF-963A-4948-AAE3-1548B8654017}"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590DF94C-0586-4B55-B2C9-834C5706C9B3}" type="datetimeFigureOut">
              <a:rPr lang="en-US" smtClean="0"/>
              <a:t>2/27/2012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CEAACF-963A-4948-AAE3-1548B8654017}"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90DF94C-0586-4B55-B2C9-834C5706C9B3}" type="datetimeFigureOut">
              <a:rPr lang="en-US" smtClean="0"/>
              <a:t>2/27/2012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67CEAACF-963A-4948-AAE3-1548B8654017}"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90DF94C-0586-4B55-B2C9-834C5706C9B3}" type="datetimeFigureOut">
              <a:rPr lang="en-US" smtClean="0"/>
              <a:t>2/27/2012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67CEAACF-963A-4948-AAE3-1548B865401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90DF94C-0586-4B55-B2C9-834C5706C9B3}" type="datetimeFigureOut">
              <a:rPr lang="en-US" smtClean="0"/>
              <a:t>2/27/2012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67CEAACF-963A-4948-AAE3-1548B865401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67CEAACF-963A-4948-AAE3-1548B8654017}"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590DF94C-0586-4B55-B2C9-834C5706C9B3}" type="datetimeFigureOut">
              <a:rPr lang="en-US" smtClean="0"/>
              <a:t>2/27/2012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67CEAACF-963A-4948-AAE3-1548B8654017}"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590DF94C-0586-4B55-B2C9-834C5706C9B3}" type="datetimeFigureOut">
              <a:rPr lang="en-US" smtClean="0"/>
              <a:t>2/27/2012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90DF94C-0586-4B55-B2C9-834C5706C9B3}" type="datetimeFigureOut">
              <a:rPr lang="en-US" smtClean="0"/>
              <a:t>2/27/2012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67CEAACF-963A-4948-AAE3-1548B8654017}"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question-mark.jpg"/>
          <p:cNvPicPr>
            <a:picLocks noChangeAspect="1"/>
          </p:cNvPicPr>
          <p:nvPr/>
        </p:nvPicPr>
        <p:blipFill>
          <a:blip r:embed="rId2" cstate="print"/>
          <a:stretch>
            <a:fillRect/>
          </a:stretch>
        </p:blipFill>
        <p:spPr>
          <a:xfrm>
            <a:off x="3200400" y="2819400"/>
            <a:ext cx="2967990" cy="3124200"/>
          </a:xfrm>
          <a:prstGeom prst="rect">
            <a:avLst/>
          </a:prstGeom>
        </p:spPr>
      </p:pic>
      <p:sp>
        <p:nvSpPr>
          <p:cNvPr id="3" name="Subtitle 2"/>
          <p:cNvSpPr>
            <a:spLocks noGrp="1"/>
          </p:cNvSpPr>
          <p:nvPr>
            <p:ph type="subTitle" idx="1"/>
          </p:nvPr>
        </p:nvSpPr>
        <p:spPr>
          <a:xfrm>
            <a:off x="1371600" y="6019800"/>
            <a:ext cx="6400800" cy="533400"/>
          </a:xfrm>
        </p:spPr>
        <p:txBody>
          <a:bodyPr/>
          <a:lstStyle/>
          <a:p>
            <a:r>
              <a:rPr lang="en-US" dirty="0" smtClean="0"/>
              <a:t>-Sara Brown</a:t>
            </a:r>
            <a:endParaRPr lang="en-US" dirty="0"/>
          </a:p>
        </p:txBody>
      </p:sp>
      <p:sp>
        <p:nvSpPr>
          <p:cNvPr id="2" name="Title 1"/>
          <p:cNvSpPr>
            <a:spLocks noGrp="1"/>
          </p:cNvSpPr>
          <p:nvPr>
            <p:ph type="ctrTitle"/>
          </p:nvPr>
        </p:nvSpPr>
        <p:spPr/>
        <p:txBody>
          <a:bodyPr>
            <a:normAutofit fontScale="90000"/>
          </a:bodyPr>
          <a:lstStyle/>
          <a:p>
            <a:r>
              <a:rPr lang="en-US" dirty="0" smtClean="0"/>
              <a:t>Chapter 19:</a:t>
            </a:r>
            <a:br>
              <a:rPr lang="en-US" dirty="0" smtClean="0"/>
            </a:br>
            <a:r>
              <a:rPr lang="en-US" dirty="0" smtClean="0"/>
              <a:t>Developing Measurement Concepts</a:t>
            </a:r>
            <a:endParaRPr lang="en-US" dirty="0"/>
          </a:p>
        </p:txBody>
      </p:sp>
      <p:sp>
        <p:nvSpPr>
          <p:cNvPr id="4" name="TextBox 3"/>
          <p:cNvSpPr txBox="1"/>
          <p:nvPr/>
        </p:nvSpPr>
        <p:spPr>
          <a:xfrm>
            <a:off x="2971800" y="228600"/>
            <a:ext cx="3581400" cy="769441"/>
          </a:xfrm>
          <a:prstGeom prst="rect">
            <a:avLst/>
          </a:prstGeom>
          <a:noFill/>
        </p:spPr>
        <p:txBody>
          <a:bodyPr wrap="square" rtlCol="0">
            <a:spAutoFit/>
          </a:bodyPr>
          <a:lstStyle/>
          <a:p>
            <a:r>
              <a:rPr lang="en-US" sz="4400" b="1" dirty="0" smtClean="0"/>
              <a:t>Questioner</a:t>
            </a:r>
            <a:endParaRPr lang="en-US" sz="44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Box 3"/>
          <p:cNvSpPr txBox="1"/>
          <p:nvPr/>
        </p:nvSpPr>
        <p:spPr>
          <a:xfrm>
            <a:off x="381000" y="1600200"/>
            <a:ext cx="8229600" cy="4401205"/>
          </a:xfrm>
          <a:prstGeom prst="rect">
            <a:avLst/>
          </a:prstGeom>
          <a:noFill/>
        </p:spPr>
        <p:txBody>
          <a:bodyPr wrap="square" rtlCol="0">
            <a:spAutoFit/>
          </a:bodyPr>
          <a:lstStyle/>
          <a:p>
            <a:r>
              <a:rPr lang="en-US" sz="2000" dirty="0" smtClean="0"/>
              <a:t>Begin teaching with a one-handed clock. Use lots of approximate language such as “It’s about 7 o’clock” or “It’s half way between 2 o’clock and 3 o’clock”</a:t>
            </a:r>
          </a:p>
          <a:p>
            <a:endParaRPr lang="en-US" sz="2000" dirty="0"/>
          </a:p>
          <a:p>
            <a:r>
              <a:rPr lang="en-US" sz="2000" dirty="0" smtClean="0"/>
              <a:t>Talk about what happens to the big hand as the little hand goes from one hour to the next (such as from 10 o’clock to 11 o’clock).</a:t>
            </a:r>
          </a:p>
          <a:p>
            <a:endParaRPr lang="en-US" sz="2000" dirty="0"/>
          </a:p>
          <a:p>
            <a:r>
              <a:rPr lang="en-US" sz="2000" dirty="0" smtClean="0"/>
              <a:t>Use two real clocks, one with just the hour hand and one with both hands.  Talk about time in approximate  terms with the one handed clock and let them check the two handed clock for accuracy.</a:t>
            </a:r>
          </a:p>
          <a:p>
            <a:endParaRPr lang="en-US" sz="2000" dirty="0"/>
          </a:p>
          <a:p>
            <a:r>
              <a:rPr lang="en-US" sz="2000" dirty="0" smtClean="0"/>
              <a:t>Teach time after the hour by fives (in 5 minutes intervals). For example, when the minute hand is pointing at the 4, encourage students to say it is about 20 minutes after the hour.</a:t>
            </a:r>
            <a:endParaRPr 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rock-paper-scissors-logo.jpg"/>
          <p:cNvPicPr>
            <a:picLocks noGrp="1" noChangeAspect="1"/>
          </p:cNvPicPr>
          <p:nvPr>
            <p:ph sz="quarter" idx="1"/>
          </p:nvPr>
        </p:nvPicPr>
        <p:blipFill>
          <a:blip r:embed="rId2" cstate="print"/>
          <a:srcRect b="7855"/>
          <a:stretch>
            <a:fillRect/>
          </a:stretch>
        </p:blipFill>
        <p:spPr>
          <a:xfrm>
            <a:off x="2210594" y="2204093"/>
            <a:ext cx="4686300" cy="3218164"/>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Analyzing</a:t>
            </a:r>
            <a:endParaRPr lang="en-US" dirty="0"/>
          </a:p>
        </p:txBody>
      </p:sp>
      <p:sp>
        <p:nvSpPr>
          <p:cNvPr id="5" name="TextBox 4"/>
          <p:cNvSpPr txBox="1"/>
          <p:nvPr/>
        </p:nvSpPr>
        <p:spPr>
          <a:xfrm>
            <a:off x="762000" y="1905000"/>
            <a:ext cx="7467600" cy="1754326"/>
          </a:xfrm>
          <a:prstGeom prst="rect">
            <a:avLst/>
          </a:prstGeom>
          <a:noFill/>
        </p:spPr>
        <p:txBody>
          <a:bodyPr wrap="square" rtlCol="0">
            <a:spAutoFit/>
          </a:bodyPr>
          <a:lstStyle/>
          <a:p>
            <a:r>
              <a:rPr lang="en-US" sz="3600" dirty="0" smtClean="0"/>
              <a:t>Compare how you learned measurements with how the book suggests you could/should teach it.</a:t>
            </a:r>
            <a:endParaRPr lang="en-US" sz="3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Box 3"/>
          <p:cNvSpPr txBox="1"/>
          <p:nvPr/>
        </p:nvSpPr>
        <p:spPr>
          <a:xfrm>
            <a:off x="533400" y="1752600"/>
            <a:ext cx="8153400" cy="4154984"/>
          </a:xfrm>
          <a:prstGeom prst="rect">
            <a:avLst/>
          </a:prstGeom>
          <a:noFill/>
        </p:spPr>
        <p:txBody>
          <a:bodyPr wrap="square" rtlCol="0">
            <a:spAutoFit/>
          </a:bodyPr>
          <a:lstStyle/>
          <a:p>
            <a:r>
              <a:rPr lang="en-US" sz="2400" dirty="0" smtClean="0"/>
              <a:t>Suggestions the book has:</a:t>
            </a:r>
          </a:p>
          <a:p>
            <a:endParaRPr lang="en-US" sz="2400" dirty="0"/>
          </a:p>
          <a:p>
            <a:r>
              <a:rPr lang="en-US" sz="2400" dirty="0" smtClean="0"/>
              <a:t>Use hands on activities.</a:t>
            </a:r>
          </a:p>
          <a:p>
            <a:endParaRPr lang="en-US" sz="2400" dirty="0"/>
          </a:p>
          <a:p>
            <a:r>
              <a:rPr lang="en-US" sz="2400" dirty="0" smtClean="0"/>
              <a:t>Begin with nonstandard units.</a:t>
            </a:r>
          </a:p>
          <a:p>
            <a:endParaRPr lang="en-US" sz="2400" dirty="0"/>
          </a:p>
          <a:p>
            <a:r>
              <a:rPr lang="en-US" sz="2400" dirty="0" smtClean="0"/>
              <a:t>Help students be comfortable with estimation.</a:t>
            </a:r>
          </a:p>
          <a:p>
            <a:endParaRPr lang="en-US" sz="2400" dirty="0"/>
          </a:p>
          <a:p>
            <a:r>
              <a:rPr lang="en-US" sz="2400" dirty="0" smtClean="0"/>
              <a:t>Challenge students.</a:t>
            </a:r>
          </a:p>
          <a:p>
            <a:endParaRPr lang="en-US" sz="2400" dirty="0"/>
          </a:p>
          <a:p>
            <a:endParaRPr lang="en-US" sz="2400"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rock-paper-scissors-logo.jpg"/>
          <p:cNvPicPr>
            <a:picLocks noGrp="1" noChangeAspect="1"/>
          </p:cNvPicPr>
          <p:nvPr>
            <p:ph sz="quarter" idx="1"/>
          </p:nvPr>
        </p:nvPicPr>
        <p:blipFill>
          <a:blip r:embed="rId2" cstate="print"/>
          <a:srcRect b="7855"/>
          <a:stretch>
            <a:fillRect/>
          </a:stretch>
        </p:blipFill>
        <p:spPr>
          <a:xfrm>
            <a:off x="2210594" y="2204093"/>
            <a:ext cx="4686300" cy="3218164"/>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a:t>
            </a:r>
            <a:endParaRPr lang="en-US" dirty="0"/>
          </a:p>
        </p:txBody>
      </p:sp>
      <p:sp>
        <p:nvSpPr>
          <p:cNvPr id="4" name="TextBox 3"/>
          <p:cNvSpPr txBox="1"/>
          <p:nvPr/>
        </p:nvSpPr>
        <p:spPr>
          <a:xfrm>
            <a:off x="838200" y="1981200"/>
            <a:ext cx="7620000" cy="1200329"/>
          </a:xfrm>
          <a:prstGeom prst="rect">
            <a:avLst/>
          </a:prstGeom>
          <a:noFill/>
        </p:spPr>
        <p:txBody>
          <a:bodyPr wrap="square" rtlCol="0">
            <a:spAutoFit/>
          </a:bodyPr>
          <a:lstStyle/>
          <a:p>
            <a:r>
              <a:rPr lang="en-US" sz="3600" dirty="0" smtClean="0"/>
              <a:t>What strategy do you feel is most important to take from Chapter 19? </a:t>
            </a:r>
            <a:endParaRPr lang="en-US" sz="3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Box 3"/>
          <p:cNvSpPr txBox="1"/>
          <p:nvPr/>
        </p:nvSpPr>
        <p:spPr>
          <a:xfrm>
            <a:off x="457200" y="1676400"/>
            <a:ext cx="8305800" cy="1384995"/>
          </a:xfrm>
          <a:prstGeom prst="rect">
            <a:avLst/>
          </a:prstGeom>
          <a:noFill/>
        </p:spPr>
        <p:txBody>
          <a:bodyPr wrap="square" rtlCol="0">
            <a:spAutoFit/>
          </a:bodyPr>
          <a:lstStyle/>
          <a:p>
            <a:r>
              <a:rPr lang="en-US" sz="2800" dirty="0" smtClean="0"/>
              <a:t>This solely depends on what strategy you feel the most comfortable with and which strategy helps your students.</a:t>
            </a:r>
            <a:endParaRPr lang="en-US"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rock-paper-scissors-logo.jpg"/>
          <p:cNvPicPr>
            <a:picLocks noGrp="1" noChangeAspect="1"/>
          </p:cNvPicPr>
          <p:nvPr>
            <p:ph sz="quarter" idx="1"/>
          </p:nvPr>
        </p:nvPicPr>
        <p:blipFill>
          <a:blip r:embed="rId2" cstate="print"/>
          <a:srcRect b="7855"/>
          <a:stretch>
            <a:fillRect/>
          </a:stretch>
        </p:blipFill>
        <p:spPr>
          <a:xfrm>
            <a:off x="2210594" y="2204093"/>
            <a:ext cx="4686300" cy="3218164"/>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a:t>
            </a:r>
            <a:endParaRPr lang="en-US" dirty="0"/>
          </a:p>
        </p:txBody>
      </p:sp>
      <p:sp>
        <p:nvSpPr>
          <p:cNvPr id="4" name="TextBox 3"/>
          <p:cNvSpPr txBox="1"/>
          <p:nvPr/>
        </p:nvSpPr>
        <p:spPr>
          <a:xfrm>
            <a:off x="533400" y="1828800"/>
            <a:ext cx="8077200" cy="2308324"/>
          </a:xfrm>
          <a:prstGeom prst="rect">
            <a:avLst/>
          </a:prstGeom>
          <a:noFill/>
        </p:spPr>
        <p:txBody>
          <a:bodyPr wrap="square" rtlCol="0">
            <a:spAutoFit/>
          </a:bodyPr>
          <a:lstStyle/>
          <a:p>
            <a:r>
              <a:rPr lang="en-US" sz="3600" dirty="0" smtClean="0"/>
              <a:t>Create a new way to measure your desk with items around you. </a:t>
            </a:r>
          </a:p>
          <a:p>
            <a:endParaRPr lang="en-US" sz="3600" dirty="0"/>
          </a:p>
          <a:p>
            <a:r>
              <a:rPr lang="en-US" sz="3600" dirty="0" smtClean="0"/>
              <a:t>How would you measure the room?</a:t>
            </a:r>
            <a:endParaRPr lang="en-US" sz="3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rock-paper-scissors-logo.jpg"/>
          <p:cNvPicPr>
            <a:picLocks noGrp="1" noChangeAspect="1"/>
          </p:cNvPicPr>
          <p:nvPr>
            <p:ph sz="quarter" idx="1"/>
          </p:nvPr>
        </p:nvPicPr>
        <p:blipFill>
          <a:blip r:embed="rId2" cstate="print"/>
          <a:srcRect b="7855"/>
          <a:stretch>
            <a:fillRect/>
          </a:stretch>
        </p:blipFill>
        <p:spPr>
          <a:xfrm>
            <a:off x="2210594" y="2066925"/>
            <a:ext cx="4686300" cy="3218146"/>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Remembering</a:t>
            </a:r>
            <a:endParaRPr lang="en-US" dirty="0"/>
          </a:p>
        </p:txBody>
      </p:sp>
      <p:sp>
        <p:nvSpPr>
          <p:cNvPr id="4" name="TextBox 3"/>
          <p:cNvSpPr txBox="1"/>
          <p:nvPr/>
        </p:nvSpPr>
        <p:spPr>
          <a:xfrm>
            <a:off x="1066800" y="2173069"/>
            <a:ext cx="7772400" cy="646331"/>
          </a:xfrm>
          <a:prstGeom prst="rect">
            <a:avLst/>
          </a:prstGeom>
          <a:noFill/>
        </p:spPr>
        <p:txBody>
          <a:bodyPr wrap="square" rtlCol="0">
            <a:spAutoFit/>
          </a:bodyPr>
          <a:lstStyle/>
          <a:p>
            <a:r>
              <a:rPr lang="en-US" sz="3600" dirty="0" smtClean="0"/>
              <a:t>What does measurement involve?</a:t>
            </a:r>
            <a:endParaRPr lang="en-US" sz="3600" dirty="0"/>
          </a:p>
        </p:txBody>
      </p:sp>
      <p:pic>
        <p:nvPicPr>
          <p:cNvPr id="5" name="Picture 4" descr="ruler.jpg"/>
          <p:cNvPicPr>
            <a:picLocks noChangeAspect="1"/>
          </p:cNvPicPr>
          <p:nvPr/>
        </p:nvPicPr>
        <p:blipFill>
          <a:blip r:embed="rId2" cstate="print"/>
          <a:stretch>
            <a:fillRect/>
          </a:stretch>
        </p:blipFill>
        <p:spPr>
          <a:xfrm>
            <a:off x="762000" y="4114800"/>
            <a:ext cx="2433638" cy="1976272"/>
          </a:xfrm>
          <a:prstGeom prst="rect">
            <a:avLst/>
          </a:prstGeom>
        </p:spPr>
      </p:pic>
      <p:pic>
        <p:nvPicPr>
          <p:cNvPr id="6" name="Picture 5" descr="protractor.gif"/>
          <p:cNvPicPr>
            <a:picLocks noChangeAspect="1"/>
          </p:cNvPicPr>
          <p:nvPr/>
        </p:nvPicPr>
        <p:blipFill>
          <a:blip r:embed="rId3" cstate="print"/>
          <a:stretch>
            <a:fillRect/>
          </a:stretch>
        </p:blipFill>
        <p:spPr>
          <a:xfrm>
            <a:off x="4876800" y="4061099"/>
            <a:ext cx="3562998" cy="203490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Box 3"/>
          <p:cNvSpPr txBox="1"/>
          <p:nvPr/>
        </p:nvSpPr>
        <p:spPr>
          <a:xfrm>
            <a:off x="1295400" y="2057400"/>
            <a:ext cx="6324600" cy="3816429"/>
          </a:xfrm>
          <a:prstGeom prst="rect">
            <a:avLst/>
          </a:prstGeom>
          <a:noFill/>
        </p:spPr>
        <p:txBody>
          <a:bodyPr wrap="square" rtlCol="0">
            <a:spAutoFit/>
          </a:bodyPr>
          <a:lstStyle/>
          <a:p>
            <a:r>
              <a:rPr lang="en-US" sz="2800" dirty="0" smtClean="0"/>
              <a:t>Measurement involves the comparison of an attribute of an item or situation with a unit that has the same attribute.</a:t>
            </a:r>
          </a:p>
          <a:p>
            <a:endParaRPr lang="en-US" sz="2800" dirty="0"/>
          </a:p>
          <a:p>
            <a:r>
              <a:rPr lang="en-US" sz="2800" dirty="0" smtClean="0"/>
              <a:t>For example:</a:t>
            </a:r>
          </a:p>
          <a:p>
            <a:r>
              <a:rPr lang="en-US" sz="2800" dirty="0" smtClean="0"/>
              <a:t>Lengths  are compared to units of lengths, areas to unites area, and time to units of time.</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rock-paper-scissors-logo.jpg"/>
          <p:cNvPicPr>
            <a:picLocks noGrp="1" noChangeAspect="1"/>
          </p:cNvPicPr>
          <p:nvPr>
            <p:ph sz="quarter" idx="1"/>
          </p:nvPr>
        </p:nvPicPr>
        <p:blipFill>
          <a:blip r:embed="rId2" cstate="print"/>
          <a:srcRect b="7855"/>
          <a:stretch>
            <a:fillRect/>
          </a:stretch>
        </p:blipFill>
        <p:spPr>
          <a:xfrm>
            <a:off x="2210594" y="2204093"/>
            <a:ext cx="4686300" cy="3218164"/>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a:t>
            </a:r>
            <a:endParaRPr lang="en-US" dirty="0"/>
          </a:p>
        </p:txBody>
      </p:sp>
      <p:sp>
        <p:nvSpPr>
          <p:cNvPr id="4" name="TextBox 3"/>
          <p:cNvSpPr txBox="1"/>
          <p:nvPr/>
        </p:nvSpPr>
        <p:spPr>
          <a:xfrm>
            <a:off x="1066800" y="1752600"/>
            <a:ext cx="6934200" cy="2862322"/>
          </a:xfrm>
          <a:prstGeom prst="rect">
            <a:avLst/>
          </a:prstGeom>
          <a:noFill/>
        </p:spPr>
        <p:txBody>
          <a:bodyPr wrap="square" rtlCol="0">
            <a:spAutoFit/>
          </a:bodyPr>
          <a:lstStyle/>
          <a:p>
            <a:r>
              <a:rPr lang="en-US" sz="3600" dirty="0" smtClean="0"/>
              <a:t>In your own words, why should nonstandard units be used to measure length and sometimes area in primary and upper grade levels?</a:t>
            </a:r>
            <a:endParaRPr lang="en-US" sz="3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Box 3"/>
          <p:cNvSpPr txBox="1"/>
          <p:nvPr/>
        </p:nvSpPr>
        <p:spPr>
          <a:xfrm>
            <a:off x="609600" y="1905000"/>
            <a:ext cx="7086600" cy="3785652"/>
          </a:xfrm>
          <a:prstGeom prst="rect">
            <a:avLst/>
          </a:prstGeom>
          <a:noFill/>
        </p:spPr>
        <p:txBody>
          <a:bodyPr wrap="square" rtlCol="0">
            <a:spAutoFit/>
          </a:bodyPr>
          <a:lstStyle/>
          <a:p>
            <a:r>
              <a:rPr lang="en-US" sz="2000" dirty="0" smtClean="0"/>
              <a:t>When nonstandard units are  used, you can focus directly on the attribute such as area.</a:t>
            </a:r>
          </a:p>
          <a:p>
            <a:endParaRPr lang="en-US" sz="2000" dirty="0"/>
          </a:p>
          <a:p>
            <a:r>
              <a:rPr lang="en-US" sz="2000" dirty="0" smtClean="0"/>
              <a:t>When nonstandard units are used you don’t have to worry about conflicting objectives: are you covering what it means to measure area or understanding square centimeters?</a:t>
            </a:r>
          </a:p>
          <a:p>
            <a:endParaRPr lang="en-US" sz="2000" dirty="0"/>
          </a:p>
          <a:p>
            <a:r>
              <a:rPr lang="en-US" sz="2000" dirty="0" smtClean="0"/>
              <a:t>Nonstandard units can give you a good basis for discussion on why standard units are needed.</a:t>
            </a:r>
          </a:p>
          <a:p>
            <a:endParaRPr lang="en-US" sz="2000" dirty="0"/>
          </a:p>
          <a:p>
            <a:r>
              <a:rPr lang="en-US" sz="2000" dirty="0" smtClean="0"/>
              <a:t>Using nonstandard units can capture a students attention and make an activity more engaging.</a:t>
            </a:r>
            <a:endParaRPr lang="en-US"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rock-paper-scissors-logo.jpg"/>
          <p:cNvPicPr>
            <a:picLocks noGrp="1" noChangeAspect="1"/>
          </p:cNvPicPr>
          <p:nvPr>
            <p:ph sz="quarter" idx="1"/>
          </p:nvPr>
        </p:nvPicPr>
        <p:blipFill>
          <a:blip r:embed="rId2" cstate="print"/>
          <a:srcRect b="7855"/>
          <a:stretch>
            <a:fillRect/>
          </a:stretch>
        </p:blipFill>
        <p:spPr>
          <a:xfrm>
            <a:off x="2210594" y="2204093"/>
            <a:ext cx="4686300" cy="3218164"/>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Applying</a:t>
            </a:r>
            <a:endParaRPr lang="en-US" dirty="0"/>
          </a:p>
        </p:txBody>
      </p:sp>
      <p:sp>
        <p:nvSpPr>
          <p:cNvPr id="4" name="TextBox 3"/>
          <p:cNvSpPr txBox="1"/>
          <p:nvPr/>
        </p:nvSpPr>
        <p:spPr>
          <a:xfrm>
            <a:off x="762000" y="1828800"/>
            <a:ext cx="7696200" cy="1200329"/>
          </a:xfrm>
          <a:prstGeom prst="rect">
            <a:avLst/>
          </a:prstGeom>
          <a:noFill/>
        </p:spPr>
        <p:txBody>
          <a:bodyPr wrap="square" rtlCol="0">
            <a:spAutoFit/>
          </a:bodyPr>
          <a:lstStyle/>
          <a:p>
            <a:r>
              <a:rPr lang="en-US" sz="3600" dirty="0" smtClean="0"/>
              <a:t>After reading chapter 19, tell how you would apply teaching clocks.</a:t>
            </a:r>
            <a:endParaRPr lang="en-US" sz="3600" dirty="0"/>
          </a:p>
        </p:txBody>
      </p:sp>
      <p:pic>
        <p:nvPicPr>
          <p:cNvPr id="5" name="Picture 4" descr="clock.gif"/>
          <p:cNvPicPr>
            <a:picLocks noChangeAspect="1"/>
          </p:cNvPicPr>
          <p:nvPr/>
        </p:nvPicPr>
        <p:blipFill>
          <a:blip r:embed="rId2" cstate="print"/>
          <a:stretch>
            <a:fillRect/>
          </a:stretch>
        </p:blipFill>
        <p:spPr>
          <a:xfrm>
            <a:off x="2971800" y="3543618"/>
            <a:ext cx="2743200" cy="2628582"/>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148</TotalTime>
  <Words>408</Words>
  <Application>Microsoft Office PowerPoint</Application>
  <PresentationFormat>On-screen Show (4:3)</PresentationFormat>
  <Paragraphs>45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Civic</vt:lpstr>
      <vt:lpstr>Chapter 19: Developing Measurement Concepts</vt:lpstr>
      <vt:lpstr>Slide 2</vt:lpstr>
      <vt:lpstr>Remembering</vt:lpstr>
      <vt:lpstr>Slide 4</vt:lpstr>
      <vt:lpstr>Slide 5</vt:lpstr>
      <vt:lpstr>Understanding</vt:lpstr>
      <vt:lpstr>Slide 7</vt:lpstr>
      <vt:lpstr>Slide 8</vt:lpstr>
      <vt:lpstr>Applying</vt:lpstr>
      <vt:lpstr>Slide 10</vt:lpstr>
      <vt:lpstr>Slide 11</vt:lpstr>
      <vt:lpstr>Analyzing</vt:lpstr>
      <vt:lpstr>Slide 13</vt:lpstr>
      <vt:lpstr>Slide 14</vt:lpstr>
      <vt:lpstr>Evaluating</vt:lpstr>
      <vt:lpstr>Slide 16</vt:lpstr>
      <vt:lpstr>Slide 17</vt:lpstr>
      <vt:lpstr>Creating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19</dc:title>
  <dc:creator>Sara Brogden</dc:creator>
  <cp:lastModifiedBy>Sara Brogden</cp:lastModifiedBy>
  <cp:revision>15</cp:revision>
  <dcterms:created xsi:type="dcterms:W3CDTF">2012-02-27T17:35:39Z</dcterms:created>
  <dcterms:modified xsi:type="dcterms:W3CDTF">2012-02-27T20:04:19Z</dcterms:modified>
</cp:coreProperties>
</file>